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6abdf163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56abdf1632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6abdf163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56abdf1632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6abdf163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56abdf163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6abdf163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56abdf1632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6abdf163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56abdf1632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6abdf163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56abdf1632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6abdf163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56abdf1632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6abdf163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56abdf1632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6abdf163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56abdf1632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00e3abfd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500e3abfda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6abdf16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56abdf1632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10028766" y="-5114975"/>
            <a:ext cx="24031566" cy="20516950"/>
          </a:xfrm>
          <a:custGeom>
            <a:rect b="b" l="l" r="r" t="t"/>
            <a:pathLst>
              <a:path extrusionOk="0" h="20516950" w="24031566">
                <a:moveTo>
                  <a:pt x="0" y="0"/>
                </a:moveTo>
                <a:lnTo>
                  <a:pt x="24031567" y="0"/>
                </a:lnTo>
                <a:lnTo>
                  <a:pt x="24031567" y="20516950"/>
                </a:lnTo>
                <a:lnTo>
                  <a:pt x="0" y="20516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 txBox="1"/>
          <p:nvPr/>
        </p:nvSpPr>
        <p:spPr>
          <a:xfrm>
            <a:off x="3350100" y="3665850"/>
            <a:ext cx="11587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</a:rPr>
              <a:t>California Crimes Analysis.</a:t>
            </a:r>
            <a:endParaRPr sz="9600"/>
          </a:p>
        </p:txBody>
      </p:sp>
      <p:sp>
        <p:nvSpPr>
          <p:cNvPr id="86" name="Google Shape;86;p13"/>
          <p:cNvSpPr txBox="1"/>
          <p:nvPr/>
        </p:nvSpPr>
        <p:spPr>
          <a:xfrm>
            <a:off x="8330253" y="6823275"/>
            <a:ext cx="162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Mohammad Salem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/>
          <p:nvPr/>
        </p:nvSpPr>
        <p:spPr>
          <a:xfrm flipH="1">
            <a:off x="1433880" y="2877396"/>
            <a:ext cx="14620136" cy="11951961"/>
          </a:xfrm>
          <a:custGeom>
            <a:rect b="b" l="l" r="r" t="t"/>
            <a:pathLst>
              <a:path extrusionOk="0" h="11951961" w="14620136">
                <a:moveTo>
                  <a:pt x="14620136" y="0"/>
                </a:moveTo>
                <a:lnTo>
                  <a:pt x="0" y="0"/>
                </a:lnTo>
                <a:lnTo>
                  <a:pt x="0" y="11951961"/>
                </a:lnTo>
                <a:lnTo>
                  <a:pt x="14620136" y="11951961"/>
                </a:lnTo>
                <a:lnTo>
                  <a:pt x="1462013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4" name="Google Shape;184;p22"/>
          <p:cNvGrpSpPr/>
          <p:nvPr/>
        </p:nvGrpSpPr>
        <p:grpSpPr>
          <a:xfrm>
            <a:off x="9180625" y="1159551"/>
            <a:ext cx="8180684" cy="8638037"/>
            <a:chOff x="0" y="-47625"/>
            <a:chExt cx="865800" cy="1379107"/>
          </a:xfrm>
        </p:grpSpPr>
        <p:sp>
          <p:nvSpPr>
            <p:cNvPr id="185" name="Google Shape;185;p22"/>
            <p:cNvSpPr/>
            <p:nvPr/>
          </p:nvSpPr>
          <p:spPr>
            <a:xfrm>
              <a:off x="0" y="0"/>
              <a:ext cx="865758" cy="1331482"/>
            </a:xfrm>
            <a:custGeom>
              <a:rect b="b" l="l" r="r" t="t"/>
              <a:pathLst>
                <a:path extrusionOk="0" h="1331482" w="865758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 txBox="1"/>
            <p:nvPr/>
          </p:nvSpPr>
          <p:spPr>
            <a:xfrm>
              <a:off x="0" y="-47625"/>
              <a:ext cx="865800" cy="13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22"/>
          <p:cNvSpPr txBox="1"/>
          <p:nvPr/>
        </p:nvSpPr>
        <p:spPr>
          <a:xfrm>
            <a:off x="970950" y="764375"/>
            <a:ext cx="6066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970950" y="3513100"/>
            <a:ext cx="67521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The cluster map shows all counties and includes a tooltip to view the exact 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This map specifies the differences of the crime types in the counties with a tooltip.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Cleaning &amp; Wrangling Involved: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Follows same process as choropleth, extract points to use for cluster layer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189" name="Google Shape;189;p22" title="Screenshot 2025-04-24 at 22.48.02.png"/>
          <p:cNvPicPr preferRelativeResize="0"/>
          <p:nvPr/>
        </p:nvPicPr>
        <p:blipFill rotWithShape="1">
          <a:blip r:embed="rId4">
            <a:alphaModFix/>
          </a:blip>
          <a:srcRect b="884" l="0" r="0" t="874"/>
          <a:stretch/>
        </p:blipFill>
        <p:spPr>
          <a:xfrm>
            <a:off x="9768775" y="1687364"/>
            <a:ext cx="6752200" cy="77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970950" y="1069175"/>
            <a:ext cx="606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</a:rPr>
              <a:t>Cluster Map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/>
        </p:nvSpPr>
        <p:spPr>
          <a:xfrm rot="-2057213">
            <a:off x="-1193059" y="-12100579"/>
            <a:ext cx="21308964" cy="19764064"/>
          </a:xfrm>
          <a:custGeom>
            <a:rect b="b" l="l" r="r" t="t"/>
            <a:pathLst>
              <a:path extrusionOk="0" h="19793467" w="21340665">
                <a:moveTo>
                  <a:pt x="0" y="0"/>
                </a:moveTo>
                <a:lnTo>
                  <a:pt x="21340665" y="0"/>
                </a:lnTo>
                <a:lnTo>
                  <a:pt x="21340665" y="19793467"/>
                </a:lnTo>
                <a:lnTo>
                  <a:pt x="0" y="1979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6" name="Google Shape;196;p23"/>
          <p:cNvGrpSpPr/>
          <p:nvPr/>
        </p:nvGrpSpPr>
        <p:grpSpPr>
          <a:xfrm>
            <a:off x="9362075" y="894412"/>
            <a:ext cx="7775482" cy="8498173"/>
            <a:chOff x="0" y="-47625"/>
            <a:chExt cx="1378656" cy="1506795"/>
          </a:xfrm>
        </p:grpSpPr>
        <p:sp>
          <p:nvSpPr>
            <p:cNvPr id="197" name="Google Shape;197;p23"/>
            <p:cNvSpPr/>
            <p:nvPr/>
          </p:nvSpPr>
          <p:spPr>
            <a:xfrm>
              <a:off x="0" y="0"/>
              <a:ext cx="1378656" cy="1459170"/>
            </a:xfrm>
            <a:custGeom>
              <a:rect b="b" l="l" r="r" t="t"/>
              <a:pathLst>
                <a:path extrusionOk="0" h="1459170" w="1378656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23"/>
          <p:cNvSpPr txBox="1"/>
          <p:nvPr/>
        </p:nvSpPr>
        <p:spPr>
          <a:xfrm>
            <a:off x="9839842" y="1661361"/>
            <a:ext cx="681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</a:rPr>
              <a:t>Key Takeaways</a:t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9839854" y="3309095"/>
            <a:ext cx="6819900" cy="57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Los Angeles and the Bay Area / Coastal areas are long-term violent crime hotspots.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	•	High-crime counties may influence surrounding areas.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	•	Rural counties show far lower violent crime rates.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	•	Coastal cities see more aggravated assaults, which can be partly due to economic inequality and geography.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	•	Cluster map details specific crime types across counties.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Overall, violent crime patterns are shaped by urbanization, economic divides, and geographic barriers.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-304800" y="1376200"/>
            <a:ext cx="82545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Spatial Crime Distribution Conclusion.</a:t>
            </a:r>
            <a:endParaRPr b="1" sz="72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-16400245" y="-8263700"/>
            <a:ext cx="32800490" cy="26814401"/>
          </a:xfrm>
          <a:custGeom>
            <a:rect b="b" l="l" r="r" t="t"/>
            <a:pathLst>
              <a:path extrusionOk="0" h="26814401" w="32800490">
                <a:moveTo>
                  <a:pt x="0" y="0"/>
                </a:moveTo>
                <a:lnTo>
                  <a:pt x="32800490" y="0"/>
                </a:lnTo>
                <a:lnTo>
                  <a:pt x="32800490" y="26814400"/>
                </a:lnTo>
                <a:lnTo>
                  <a:pt x="0" y="2681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24"/>
          <p:cNvSpPr txBox="1"/>
          <p:nvPr/>
        </p:nvSpPr>
        <p:spPr>
          <a:xfrm>
            <a:off x="1028700" y="496793"/>
            <a:ext cx="16230600" cy="9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94">
                <a:solidFill>
                  <a:srgbClr val="FFFFFF"/>
                </a:solidFill>
              </a:rPr>
              <a:t>2</a:t>
            </a:r>
            <a:r>
              <a:rPr b="1" lang="en-US" sz="15094">
                <a:solidFill>
                  <a:srgbClr val="FFFFFF"/>
                </a:solidFill>
              </a:rPr>
              <a:t>.</a:t>
            </a:r>
            <a:endParaRPr b="1" sz="15094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94">
                <a:solidFill>
                  <a:srgbClr val="FFFFFF"/>
                </a:solidFill>
              </a:rPr>
              <a:t>Identify Crime-type Correlations.</a:t>
            </a:r>
            <a:endParaRPr b="1" sz="15094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>
            <a:off x="-9678695" y="-5407800"/>
            <a:ext cx="32800490" cy="26814401"/>
          </a:xfrm>
          <a:custGeom>
            <a:rect b="b" l="l" r="r" t="t"/>
            <a:pathLst>
              <a:path extrusionOk="0" h="26814401" w="32800490">
                <a:moveTo>
                  <a:pt x="0" y="0"/>
                </a:moveTo>
                <a:lnTo>
                  <a:pt x="32800490" y="0"/>
                </a:lnTo>
                <a:lnTo>
                  <a:pt x="32800490" y="26814400"/>
                </a:lnTo>
                <a:lnTo>
                  <a:pt x="0" y="2681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3" name="Google Shape;213;p25"/>
          <p:cNvGrpSpPr/>
          <p:nvPr/>
        </p:nvGrpSpPr>
        <p:grpSpPr>
          <a:xfrm>
            <a:off x="774225" y="1067453"/>
            <a:ext cx="7365443" cy="8817604"/>
            <a:chOff x="0" y="-38100"/>
            <a:chExt cx="1342589" cy="1987200"/>
          </a:xfrm>
        </p:grpSpPr>
        <p:sp>
          <p:nvSpPr>
            <p:cNvPr id="214" name="Google Shape;214;p25"/>
            <p:cNvSpPr/>
            <p:nvPr/>
          </p:nvSpPr>
          <p:spPr>
            <a:xfrm>
              <a:off x="0" y="0"/>
              <a:ext cx="1342589" cy="1949056"/>
            </a:xfrm>
            <a:custGeom>
              <a:rect b="b" l="l" r="r" t="t"/>
              <a:pathLst>
                <a:path extrusionOk="0" h="1949056" w="1342589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 txBox="1"/>
            <p:nvPr/>
          </p:nvSpPr>
          <p:spPr>
            <a:xfrm>
              <a:off x="0" y="-38100"/>
              <a:ext cx="1342500" cy="19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8506800" y="65700"/>
            <a:ext cx="9409904" cy="9902814"/>
            <a:chOff x="0" y="-38100"/>
            <a:chExt cx="3032225" cy="1987200"/>
          </a:xfrm>
        </p:grpSpPr>
        <p:sp>
          <p:nvSpPr>
            <p:cNvPr id="217" name="Google Shape;217;p25"/>
            <p:cNvSpPr/>
            <p:nvPr/>
          </p:nvSpPr>
          <p:spPr>
            <a:xfrm>
              <a:off x="0" y="0"/>
              <a:ext cx="3032225" cy="1949056"/>
            </a:xfrm>
            <a:custGeom>
              <a:rect b="b" l="l" r="r" t="t"/>
              <a:pathLst>
                <a:path extrusionOk="0" h="1949056" w="3032225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 txBox="1"/>
            <p:nvPr/>
          </p:nvSpPr>
          <p:spPr>
            <a:xfrm>
              <a:off x="0" y="-38100"/>
              <a:ext cx="3032100" cy="19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25"/>
          <p:cNvGrpSpPr/>
          <p:nvPr/>
        </p:nvGrpSpPr>
        <p:grpSpPr>
          <a:xfrm>
            <a:off x="2238680" y="1305252"/>
            <a:ext cx="4368333" cy="791904"/>
            <a:chOff x="0" y="-38100"/>
            <a:chExt cx="1150500" cy="208566"/>
          </a:xfrm>
        </p:grpSpPr>
        <p:sp>
          <p:nvSpPr>
            <p:cNvPr id="220" name="Google Shape;220;p25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 txBox="1"/>
            <p:nvPr/>
          </p:nvSpPr>
          <p:spPr>
            <a:xfrm>
              <a:off x="0" y="-38100"/>
              <a:ext cx="1150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5"/>
          <p:cNvSpPr txBox="1"/>
          <p:nvPr/>
        </p:nvSpPr>
        <p:spPr>
          <a:xfrm>
            <a:off x="935500" y="2275125"/>
            <a:ext cx="7018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r = Correlation Coefficient. Measures the strength and direction of a linear relationship between two variables.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r2 = Coefficient of Determination. Tells you how much of the variance in one variable is explained by the other.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Aggravated assault vs Murder and non-negligent manslaughter: r = 0.829, r2 = 0.687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Aggravated assault vs Robbery: r = 0.883, r2 = 0.779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Aggravated assault vs Violent crime total: </a:t>
            </a:r>
            <a:r>
              <a:rPr b="1" lang="en-US" sz="1500">
                <a:solidFill>
                  <a:srgbClr val="FFFFFF"/>
                </a:solidFill>
              </a:rPr>
              <a:t>r = 0.987, r2 = 0.975</a:t>
            </a:r>
            <a:endParaRPr b="1"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Murder and non-negligent manslaughter vs Robbery: </a:t>
            </a:r>
            <a:r>
              <a:rPr b="1" lang="en-US" sz="1500">
                <a:solidFill>
                  <a:srgbClr val="FFFFFF"/>
                </a:solidFill>
              </a:rPr>
              <a:t>r = 0.820, r2 = 0.672</a:t>
            </a:r>
            <a:endParaRPr b="1"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Murder and non-negligent manslaughter vs Violent crime total: r = 0.851, r2 = 0.724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Robbery vs Violent crime total: r = 0.939, r2 = 0.882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774225" y="268450"/>
            <a:ext cx="7365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4700">
                <a:solidFill>
                  <a:srgbClr val="FFFFFF"/>
                </a:solidFill>
              </a:rPr>
              <a:t>Crime-type Correlations.</a:t>
            </a:r>
            <a:endParaRPr sz="500"/>
          </a:p>
        </p:txBody>
      </p:sp>
      <p:sp>
        <p:nvSpPr>
          <p:cNvPr id="224" name="Google Shape;224;p25"/>
          <p:cNvSpPr txBox="1"/>
          <p:nvPr/>
        </p:nvSpPr>
        <p:spPr>
          <a:xfrm>
            <a:off x="2847445" y="1576683"/>
            <a:ext cx="3150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FFFF"/>
                </a:solidFill>
              </a:rPr>
              <a:t>Values</a:t>
            </a:r>
            <a:endParaRPr/>
          </a:p>
        </p:txBody>
      </p:sp>
      <p:grpSp>
        <p:nvGrpSpPr>
          <p:cNvPr id="225" name="Google Shape;225;p25"/>
          <p:cNvGrpSpPr/>
          <p:nvPr/>
        </p:nvGrpSpPr>
        <p:grpSpPr>
          <a:xfrm>
            <a:off x="2387830" y="5679327"/>
            <a:ext cx="4368333" cy="791904"/>
            <a:chOff x="0" y="-38100"/>
            <a:chExt cx="1150500" cy="208566"/>
          </a:xfrm>
        </p:grpSpPr>
        <p:sp>
          <p:nvSpPr>
            <p:cNvPr id="226" name="Google Shape;226;p25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 txBox="1"/>
            <p:nvPr/>
          </p:nvSpPr>
          <p:spPr>
            <a:xfrm>
              <a:off x="0" y="-38100"/>
              <a:ext cx="1150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25"/>
          <p:cNvSpPr txBox="1"/>
          <p:nvPr/>
        </p:nvSpPr>
        <p:spPr>
          <a:xfrm>
            <a:off x="2996595" y="5950758"/>
            <a:ext cx="3150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FFFF"/>
                </a:solidFill>
              </a:rPr>
              <a:t>Takeaways</a:t>
            </a:r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1122150" y="6681575"/>
            <a:ext cx="66012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All crime-types are positively correlated with each </a:t>
            </a:r>
            <a:r>
              <a:rPr lang="en-US" sz="1500">
                <a:solidFill>
                  <a:srgbClr val="FFFFFF"/>
                </a:solidFill>
              </a:rPr>
              <a:t>other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Aggravated Assault  is the strongest  driver of total violent crime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Murder has slightly weaker spread compared other 2 crime-types on overall violent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Murder and robbery have the weakest relationship showing that robbery doesn’t necessarily lead to or correlate strongly with murders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Most cities have low amount of crimes</a:t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Cleaning and wrangling involved: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Same cleaning and wrangling as choropleth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Used city values for each crime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5775" y="448773"/>
            <a:ext cx="9047001" cy="938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/>
          <p:nvPr/>
        </p:nvSpPr>
        <p:spPr>
          <a:xfrm>
            <a:off x="5" y="-6820650"/>
            <a:ext cx="32800490" cy="26814401"/>
          </a:xfrm>
          <a:custGeom>
            <a:rect b="b" l="l" r="r" t="t"/>
            <a:pathLst>
              <a:path extrusionOk="0" h="26814401" w="32800490">
                <a:moveTo>
                  <a:pt x="0" y="0"/>
                </a:moveTo>
                <a:lnTo>
                  <a:pt x="32800490" y="0"/>
                </a:lnTo>
                <a:lnTo>
                  <a:pt x="32800490" y="26814400"/>
                </a:lnTo>
                <a:lnTo>
                  <a:pt x="0" y="2681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6" name="Google Shape;236;p26"/>
          <p:cNvGrpSpPr/>
          <p:nvPr/>
        </p:nvGrpSpPr>
        <p:grpSpPr>
          <a:xfrm>
            <a:off x="774225" y="1937775"/>
            <a:ext cx="7365443" cy="7077015"/>
            <a:chOff x="0" y="-38100"/>
            <a:chExt cx="1342589" cy="1987200"/>
          </a:xfrm>
        </p:grpSpPr>
        <p:sp>
          <p:nvSpPr>
            <p:cNvPr id="237" name="Google Shape;237;p26"/>
            <p:cNvSpPr/>
            <p:nvPr/>
          </p:nvSpPr>
          <p:spPr>
            <a:xfrm>
              <a:off x="0" y="0"/>
              <a:ext cx="1342589" cy="1949056"/>
            </a:xfrm>
            <a:custGeom>
              <a:rect b="b" l="l" r="r" t="t"/>
              <a:pathLst>
                <a:path extrusionOk="0" h="1949056" w="1342589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 txBox="1"/>
            <p:nvPr/>
          </p:nvSpPr>
          <p:spPr>
            <a:xfrm>
              <a:off x="0" y="-38100"/>
              <a:ext cx="1342500" cy="19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26"/>
          <p:cNvGrpSpPr/>
          <p:nvPr/>
        </p:nvGrpSpPr>
        <p:grpSpPr>
          <a:xfrm>
            <a:off x="8506800" y="65700"/>
            <a:ext cx="9409904" cy="9902814"/>
            <a:chOff x="0" y="-38100"/>
            <a:chExt cx="3032225" cy="1987200"/>
          </a:xfrm>
        </p:grpSpPr>
        <p:sp>
          <p:nvSpPr>
            <p:cNvPr id="240" name="Google Shape;240;p26"/>
            <p:cNvSpPr/>
            <p:nvPr/>
          </p:nvSpPr>
          <p:spPr>
            <a:xfrm>
              <a:off x="0" y="0"/>
              <a:ext cx="3032225" cy="1949056"/>
            </a:xfrm>
            <a:custGeom>
              <a:rect b="b" l="l" r="r" t="t"/>
              <a:pathLst>
                <a:path extrusionOk="0" h="1949056" w="3032225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 txBox="1"/>
            <p:nvPr/>
          </p:nvSpPr>
          <p:spPr>
            <a:xfrm>
              <a:off x="0" y="-38100"/>
              <a:ext cx="3032100" cy="19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6"/>
          <p:cNvSpPr txBox="1"/>
          <p:nvPr/>
        </p:nvSpPr>
        <p:spPr>
          <a:xfrm>
            <a:off x="774225" y="344650"/>
            <a:ext cx="6004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FFFFFF"/>
                </a:solidFill>
              </a:rPr>
              <a:t>Crime-type Correlations.</a:t>
            </a:r>
            <a:endParaRPr sz="500"/>
          </a:p>
        </p:txBody>
      </p:sp>
      <p:grpSp>
        <p:nvGrpSpPr>
          <p:cNvPr id="243" name="Google Shape;243;p26"/>
          <p:cNvGrpSpPr/>
          <p:nvPr/>
        </p:nvGrpSpPr>
        <p:grpSpPr>
          <a:xfrm>
            <a:off x="2410843" y="2243527"/>
            <a:ext cx="4368333" cy="791904"/>
            <a:chOff x="0" y="-38100"/>
            <a:chExt cx="1150500" cy="208566"/>
          </a:xfrm>
        </p:grpSpPr>
        <p:sp>
          <p:nvSpPr>
            <p:cNvPr id="244" name="Google Shape;244;p26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 txBox="1"/>
            <p:nvPr/>
          </p:nvSpPr>
          <p:spPr>
            <a:xfrm>
              <a:off x="0" y="-38100"/>
              <a:ext cx="1150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6"/>
          <p:cNvSpPr txBox="1"/>
          <p:nvPr/>
        </p:nvSpPr>
        <p:spPr>
          <a:xfrm>
            <a:off x="3019607" y="2514958"/>
            <a:ext cx="3150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FFFF"/>
                </a:solidFill>
              </a:rPr>
              <a:t>Takeaways</a:t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1145163" y="3245775"/>
            <a:ext cx="6601200" cy="4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Murders typically don’t happen often so the violin plot gets much slimmer as you go up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Aggravated assault are typically in the mid range and don’t have higher amounts on either ends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Robbery builds up, most likely due to growing population as robbery increases. This is most likely related to population so robbery would be most common in highly populated areas.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This plot reinforces that aggravated assault and total violent crimes are correlated because the two are very similar to each other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All violins have high outliers, showing that there isn’t an even distribution of crime counts and that there are concentrated hotspots, that also may affect other cities.</a:t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Cleaning and wrangling involved: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Same cleaning and wrangling as choropleth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US" sz="1500">
                <a:solidFill>
                  <a:srgbClr val="FFFFFF"/>
                </a:solidFill>
              </a:rPr>
              <a:t>Used log city values for each crime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1395" y="606032"/>
            <a:ext cx="8440725" cy="90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/>
          <p:nvPr/>
        </p:nvSpPr>
        <p:spPr>
          <a:xfrm rot="-2057213">
            <a:off x="-1193059" y="-12100579"/>
            <a:ext cx="21308964" cy="19764064"/>
          </a:xfrm>
          <a:custGeom>
            <a:rect b="b" l="l" r="r" t="t"/>
            <a:pathLst>
              <a:path extrusionOk="0" h="19793467" w="21340665">
                <a:moveTo>
                  <a:pt x="0" y="0"/>
                </a:moveTo>
                <a:lnTo>
                  <a:pt x="21340665" y="0"/>
                </a:lnTo>
                <a:lnTo>
                  <a:pt x="21340665" y="19793467"/>
                </a:lnTo>
                <a:lnTo>
                  <a:pt x="0" y="1979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4" name="Google Shape;254;p27"/>
          <p:cNvGrpSpPr/>
          <p:nvPr/>
        </p:nvGrpSpPr>
        <p:grpSpPr>
          <a:xfrm>
            <a:off x="9362075" y="894412"/>
            <a:ext cx="7776294" cy="8498765"/>
            <a:chOff x="0" y="-47625"/>
            <a:chExt cx="1378800" cy="1506900"/>
          </a:xfrm>
        </p:grpSpPr>
        <p:sp>
          <p:nvSpPr>
            <p:cNvPr id="255" name="Google Shape;255;p27"/>
            <p:cNvSpPr/>
            <p:nvPr/>
          </p:nvSpPr>
          <p:spPr>
            <a:xfrm>
              <a:off x="0" y="0"/>
              <a:ext cx="1378656" cy="1459170"/>
            </a:xfrm>
            <a:custGeom>
              <a:rect b="b" l="l" r="r" t="t"/>
              <a:pathLst>
                <a:path extrusionOk="0" h="1459170" w="1378656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 txBox="1"/>
            <p:nvPr/>
          </p:nvSpPr>
          <p:spPr>
            <a:xfrm>
              <a:off x="0" y="-47625"/>
              <a:ext cx="1378800" cy="150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7"/>
          <p:cNvSpPr txBox="1"/>
          <p:nvPr/>
        </p:nvSpPr>
        <p:spPr>
          <a:xfrm>
            <a:off x="9839842" y="2118561"/>
            <a:ext cx="681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</a:rPr>
              <a:t>Key Takeaways</a:t>
            </a:r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9839854" y="3766295"/>
            <a:ext cx="6819900" cy="4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Violent crime types are positively correlated; aggravated assault drives total violent crime.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Murder and robbery have the weakest link, suggesting different underlying causes.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Robbery rises with population size, more common in dense areas.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Most counties have low crime, but hotspots with high outliers exist.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Aggravated assault and violent crime total show very similar patterns.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-304800" y="1376200"/>
            <a:ext cx="82545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Crime-type Correlations</a:t>
            </a:r>
            <a:r>
              <a:rPr b="1" lang="en-US" sz="7200">
                <a:solidFill>
                  <a:srgbClr val="FFFFFF"/>
                </a:solidFill>
              </a:rPr>
              <a:t> Conclusion.</a:t>
            </a:r>
            <a:endParaRPr b="1" sz="72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/>
          <p:nvPr/>
        </p:nvSpPr>
        <p:spPr>
          <a:xfrm>
            <a:off x="-16400245" y="-8263700"/>
            <a:ext cx="32800490" cy="26814401"/>
          </a:xfrm>
          <a:custGeom>
            <a:rect b="b" l="l" r="r" t="t"/>
            <a:pathLst>
              <a:path extrusionOk="0" h="26814401" w="32800490">
                <a:moveTo>
                  <a:pt x="0" y="0"/>
                </a:moveTo>
                <a:lnTo>
                  <a:pt x="32800490" y="0"/>
                </a:lnTo>
                <a:lnTo>
                  <a:pt x="32800490" y="26814400"/>
                </a:lnTo>
                <a:lnTo>
                  <a:pt x="0" y="2681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28"/>
          <p:cNvSpPr txBox="1"/>
          <p:nvPr/>
        </p:nvSpPr>
        <p:spPr>
          <a:xfrm>
            <a:off x="1028700" y="496793"/>
            <a:ext cx="16230600" cy="9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94">
                <a:solidFill>
                  <a:srgbClr val="FFFFFF"/>
                </a:solidFill>
              </a:rPr>
              <a:t>3</a:t>
            </a:r>
            <a:r>
              <a:rPr b="1" lang="en-US" sz="15094">
                <a:solidFill>
                  <a:srgbClr val="FFFFFF"/>
                </a:solidFill>
              </a:rPr>
              <a:t>.</a:t>
            </a:r>
            <a:endParaRPr b="1" sz="15094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94">
                <a:solidFill>
                  <a:srgbClr val="FFFFFF"/>
                </a:solidFill>
              </a:rPr>
              <a:t>Crime-Type Trends by County.</a:t>
            </a:r>
            <a:endParaRPr b="1" sz="15094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 flipH="1">
            <a:off x="6421530" y="2323221"/>
            <a:ext cx="14620136" cy="11951961"/>
          </a:xfrm>
          <a:custGeom>
            <a:rect b="b" l="l" r="r" t="t"/>
            <a:pathLst>
              <a:path extrusionOk="0" h="11951961" w="14620136">
                <a:moveTo>
                  <a:pt x="14620136" y="0"/>
                </a:moveTo>
                <a:lnTo>
                  <a:pt x="0" y="0"/>
                </a:lnTo>
                <a:lnTo>
                  <a:pt x="0" y="11951961"/>
                </a:lnTo>
                <a:lnTo>
                  <a:pt x="14620136" y="11951961"/>
                </a:lnTo>
                <a:lnTo>
                  <a:pt x="1462013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1" name="Google Shape;271;p29"/>
          <p:cNvGrpSpPr/>
          <p:nvPr/>
        </p:nvGrpSpPr>
        <p:grpSpPr>
          <a:xfrm>
            <a:off x="1937900" y="-242463"/>
            <a:ext cx="13612108" cy="7342917"/>
            <a:chOff x="0" y="-47625"/>
            <a:chExt cx="865800" cy="1379107"/>
          </a:xfrm>
        </p:grpSpPr>
        <p:sp>
          <p:nvSpPr>
            <p:cNvPr id="272" name="Google Shape;272;p29"/>
            <p:cNvSpPr/>
            <p:nvPr/>
          </p:nvSpPr>
          <p:spPr>
            <a:xfrm>
              <a:off x="0" y="0"/>
              <a:ext cx="865758" cy="1331482"/>
            </a:xfrm>
            <a:custGeom>
              <a:rect b="b" l="l" r="r" t="t"/>
              <a:pathLst>
                <a:path extrusionOk="0" h="1331482" w="865758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9"/>
            <p:cNvSpPr txBox="1"/>
            <p:nvPr/>
          </p:nvSpPr>
          <p:spPr>
            <a:xfrm>
              <a:off x="0" y="-47625"/>
              <a:ext cx="865800" cy="13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9"/>
          <p:cNvSpPr txBox="1"/>
          <p:nvPr/>
        </p:nvSpPr>
        <p:spPr>
          <a:xfrm>
            <a:off x="970950" y="764375"/>
            <a:ext cx="6066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5281950" y="7597925"/>
            <a:ext cx="77241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Char char="●"/>
            </a:pPr>
            <a:r>
              <a:rPr lang="en-US" sz="1850">
                <a:solidFill>
                  <a:srgbClr val="FFFFFF"/>
                </a:solidFill>
              </a:rPr>
              <a:t>Users can select a county and view crime counts by type (Aggravated Assault, Robbery, Murder, and Total Violent Crime) over time.</a:t>
            </a:r>
            <a:endParaRPr sz="1850">
              <a:solidFill>
                <a:srgbClr val="FFFFFF"/>
              </a:solidFill>
            </a:endParaRPr>
          </a:p>
          <a:p>
            <a:pPr indent="-346075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Char char="●"/>
            </a:pPr>
            <a:r>
              <a:rPr lang="en-US" sz="1850">
                <a:solidFill>
                  <a:srgbClr val="FFFFFF"/>
                </a:solidFill>
              </a:rPr>
              <a:t>A year slider allows you to see how crime levels change year by year.</a:t>
            </a:r>
            <a:endParaRPr sz="1850">
              <a:solidFill>
                <a:srgbClr val="FFFFFF"/>
              </a:solidFill>
            </a:endParaRPr>
          </a:p>
          <a:p>
            <a:pPr indent="-346075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Char char="●"/>
            </a:pPr>
            <a:r>
              <a:rPr lang="en-US" sz="1850">
                <a:solidFill>
                  <a:srgbClr val="FFFFFF"/>
                </a:solidFill>
              </a:rPr>
              <a:t>This visualization highlights differences in crime patterns between counties and crime types.</a:t>
            </a:r>
            <a:endParaRPr sz="1850">
              <a:solidFill>
                <a:srgbClr val="FFFFFF"/>
              </a:solidFill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278225" y="7314075"/>
            <a:ext cx="60669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</a:rPr>
              <a:t>Time-series Visualization with Scrubbing</a:t>
            </a:r>
            <a:endParaRPr sz="5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FFFFFF"/>
              </a:solidFill>
            </a:endParaRPr>
          </a:p>
        </p:txBody>
      </p:sp>
      <p:pic>
        <p:nvPicPr>
          <p:cNvPr id="277" name="Google Shape;277;p29" title="Screen Shot 2025-04-24 at 22.22.5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875" y="241662"/>
            <a:ext cx="13271701" cy="65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9"/>
          <p:cNvSpPr txBox="1"/>
          <p:nvPr/>
        </p:nvSpPr>
        <p:spPr>
          <a:xfrm>
            <a:off x="14024150" y="7390275"/>
            <a:ext cx="39174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Wrangling Process: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-US" sz="1900">
                <a:solidFill>
                  <a:srgbClr val="FFFFFF"/>
                </a:solidFill>
              </a:rPr>
              <a:t>Grouped by county, crime type, and year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-US" sz="1900">
                <a:solidFill>
                  <a:srgbClr val="FFFFFF"/>
                </a:solidFill>
              </a:rPr>
              <a:t>Aggregates</a:t>
            </a:r>
            <a:r>
              <a:rPr lang="en-US" sz="1900">
                <a:solidFill>
                  <a:srgbClr val="FFFFFF"/>
                </a:solidFill>
              </a:rPr>
              <a:t> sum of city values to get county values.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/>
          <p:nvPr/>
        </p:nvSpPr>
        <p:spPr>
          <a:xfrm rot="-2057213">
            <a:off x="-7886034" y="-11407854"/>
            <a:ext cx="21308964" cy="19764064"/>
          </a:xfrm>
          <a:custGeom>
            <a:rect b="b" l="l" r="r" t="t"/>
            <a:pathLst>
              <a:path extrusionOk="0" h="19793467" w="21340665">
                <a:moveTo>
                  <a:pt x="0" y="0"/>
                </a:moveTo>
                <a:lnTo>
                  <a:pt x="21340665" y="0"/>
                </a:lnTo>
                <a:lnTo>
                  <a:pt x="21340665" y="19793467"/>
                </a:lnTo>
                <a:lnTo>
                  <a:pt x="0" y="1979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4" name="Google Shape;284;p30"/>
          <p:cNvGrpSpPr/>
          <p:nvPr/>
        </p:nvGrpSpPr>
        <p:grpSpPr>
          <a:xfrm>
            <a:off x="9362075" y="894412"/>
            <a:ext cx="7776294" cy="8498765"/>
            <a:chOff x="0" y="-47625"/>
            <a:chExt cx="1378800" cy="1506900"/>
          </a:xfrm>
        </p:grpSpPr>
        <p:sp>
          <p:nvSpPr>
            <p:cNvPr id="285" name="Google Shape;285;p30"/>
            <p:cNvSpPr/>
            <p:nvPr/>
          </p:nvSpPr>
          <p:spPr>
            <a:xfrm>
              <a:off x="0" y="0"/>
              <a:ext cx="1378656" cy="1459170"/>
            </a:xfrm>
            <a:custGeom>
              <a:rect b="b" l="l" r="r" t="t"/>
              <a:pathLst>
                <a:path extrusionOk="0" h="1459170" w="1378656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 txBox="1"/>
            <p:nvPr/>
          </p:nvSpPr>
          <p:spPr>
            <a:xfrm>
              <a:off x="0" y="-47625"/>
              <a:ext cx="1378800" cy="150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30"/>
          <p:cNvSpPr txBox="1"/>
          <p:nvPr/>
        </p:nvSpPr>
        <p:spPr>
          <a:xfrm>
            <a:off x="9840275" y="2419337"/>
            <a:ext cx="6819900" cy="57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Spatial distribution shows violent crime is heavily concentrated in Los Angeles, the Bay Area, and coastal cities, with rural areas experiencing far lower rates.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Crime-type correlations reveal that aggravated assault is the primary driver of total violent crime, while murder and robbery show weaker associations.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Temporary trends highlight that crime patterns differ significantly between counties, with population density and geography playing major roles.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Overall, violent crime in California is shaped by a mix of urbanization, population density, and geographic barriers.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-304800" y="1376200"/>
            <a:ext cx="82545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Conclusion: Understanding Violent Crime in California</a:t>
            </a:r>
            <a:endParaRPr b="1" sz="72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/>
          <p:nvPr/>
        </p:nvSpPr>
        <p:spPr>
          <a:xfrm>
            <a:off x="-16400245" y="-8263700"/>
            <a:ext cx="32800490" cy="26814401"/>
          </a:xfrm>
          <a:custGeom>
            <a:rect b="b" l="l" r="r" t="t"/>
            <a:pathLst>
              <a:path extrusionOk="0" h="26814401" w="32800490">
                <a:moveTo>
                  <a:pt x="0" y="0"/>
                </a:moveTo>
                <a:lnTo>
                  <a:pt x="32800490" y="0"/>
                </a:lnTo>
                <a:lnTo>
                  <a:pt x="32800490" y="26814400"/>
                </a:lnTo>
                <a:lnTo>
                  <a:pt x="0" y="2681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31"/>
          <p:cNvSpPr txBox="1"/>
          <p:nvPr/>
        </p:nvSpPr>
        <p:spPr>
          <a:xfrm>
            <a:off x="1028700" y="496793"/>
            <a:ext cx="16230600" cy="4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94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94">
                <a:solidFill>
                  <a:srgbClr val="FFFFFF"/>
                </a:solidFill>
              </a:rPr>
              <a:t>End</a:t>
            </a:r>
            <a:endParaRPr b="1" sz="15094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15975242" y="-3030588"/>
            <a:ext cx="34111196" cy="27885902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92" name="Google Shape;92;p14"/>
          <p:cNvCxnSpPr/>
          <p:nvPr/>
        </p:nvCxnSpPr>
        <p:spPr>
          <a:xfrm>
            <a:off x="1028700" y="2202057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1028700" y="3582737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4"/>
          <p:cNvCxnSpPr/>
          <p:nvPr/>
        </p:nvCxnSpPr>
        <p:spPr>
          <a:xfrm>
            <a:off x="1028700" y="4734816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4"/>
          <p:cNvCxnSpPr/>
          <p:nvPr/>
        </p:nvCxnSpPr>
        <p:spPr>
          <a:xfrm>
            <a:off x="1028700" y="5963096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4"/>
          <p:cNvCxnSpPr/>
          <p:nvPr/>
        </p:nvCxnSpPr>
        <p:spPr>
          <a:xfrm>
            <a:off x="1028700" y="7267575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4"/>
          <p:cNvSpPr txBox="1"/>
          <p:nvPr/>
        </p:nvSpPr>
        <p:spPr>
          <a:xfrm>
            <a:off x="1028700" y="2539337"/>
            <a:ext cx="33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</a:rPr>
              <a:t>Data Description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1028700" y="542925"/>
            <a:ext cx="859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028700" y="3920016"/>
            <a:ext cx="33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</a:rPr>
              <a:t>Project Scope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028700" y="5072100"/>
            <a:ext cx="50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</a:rPr>
              <a:t>Spatial Crime Distribution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028700" y="6376575"/>
            <a:ext cx="884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</a:rPr>
              <a:t>Identify Crime-type Correlations</a:t>
            </a:r>
            <a:endParaRPr/>
          </a:p>
        </p:txBody>
      </p:sp>
      <p:cxnSp>
        <p:nvCxnSpPr>
          <p:cNvPr id="102" name="Google Shape;102;p14"/>
          <p:cNvCxnSpPr/>
          <p:nvPr/>
        </p:nvCxnSpPr>
        <p:spPr>
          <a:xfrm>
            <a:off x="959425" y="8352996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14"/>
          <p:cNvCxnSpPr/>
          <p:nvPr/>
        </p:nvCxnSpPr>
        <p:spPr>
          <a:xfrm>
            <a:off x="959425" y="9657475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4"/>
          <p:cNvSpPr txBox="1"/>
          <p:nvPr/>
        </p:nvSpPr>
        <p:spPr>
          <a:xfrm>
            <a:off x="959425" y="8766475"/>
            <a:ext cx="884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</a:rPr>
              <a:t>Conclusion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028700" y="7563988"/>
            <a:ext cx="884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</a:rPr>
              <a:t>Crime-Type Trends by County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-1693583" y="-11224988"/>
            <a:ext cx="34111196" cy="27885902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5"/>
          <p:cNvSpPr txBox="1"/>
          <p:nvPr/>
        </p:nvSpPr>
        <p:spPr>
          <a:xfrm>
            <a:off x="1028700" y="7545560"/>
            <a:ext cx="16230600" cy="23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94">
                <a:solidFill>
                  <a:srgbClr val="FFFFFF"/>
                </a:solidFill>
              </a:rPr>
              <a:t>Data Description</a:t>
            </a:r>
            <a:r>
              <a:rPr b="1" i="0" lang="en-US" sz="1509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8129341" y="-1484755"/>
            <a:ext cx="15779408" cy="13471670"/>
          </a:xfrm>
          <a:custGeom>
            <a:rect b="b" l="l" r="r" t="t"/>
            <a:pathLst>
              <a:path extrusionOk="0" h="13471670" w="15779408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6"/>
          <p:cNvSpPr txBox="1"/>
          <p:nvPr/>
        </p:nvSpPr>
        <p:spPr>
          <a:xfrm>
            <a:off x="1028700" y="1787843"/>
            <a:ext cx="8115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</a:rPr>
              <a:t>California Violent Crimes Dataset.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028700" y="4466272"/>
            <a:ext cx="7412400" cy="30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The dataset is a California‐wide repository of violent‐crime counts from 2000 through 2013. The dataset shows each city, county, year, and crime count (robbery, aggravated assault, murders, total violent crimes). The dataset included ~50,000 records of cities and years, and 27 features.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URL: https://catalog.data.gov/dataset/violent-crime-rate-9a68e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1849" y="2271809"/>
            <a:ext cx="6499726" cy="649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-1693583" y="-11224988"/>
            <a:ext cx="34111196" cy="27885902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17"/>
          <p:cNvSpPr txBox="1"/>
          <p:nvPr/>
        </p:nvSpPr>
        <p:spPr>
          <a:xfrm>
            <a:off x="1028700" y="7183860"/>
            <a:ext cx="16230600" cy="23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94">
                <a:solidFill>
                  <a:srgbClr val="FFFFFF"/>
                </a:solidFill>
              </a:rPr>
              <a:t>Project Scope</a:t>
            </a:r>
            <a:r>
              <a:rPr b="1" i="0" lang="en-US" sz="1509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 flipH="1">
            <a:off x="-8039951" y="-2113930"/>
            <a:ext cx="22707876" cy="18563688"/>
          </a:xfrm>
          <a:custGeom>
            <a:rect b="b" l="l" r="r" t="t"/>
            <a:pathLst>
              <a:path extrusionOk="0" h="18563688" w="22707876">
                <a:moveTo>
                  <a:pt x="22707875" y="0"/>
                </a:moveTo>
                <a:lnTo>
                  <a:pt x="0" y="0"/>
                </a:lnTo>
                <a:lnTo>
                  <a:pt x="0" y="18563688"/>
                </a:lnTo>
                <a:lnTo>
                  <a:pt x="22707875" y="18563688"/>
                </a:lnTo>
                <a:lnTo>
                  <a:pt x="2270787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8"/>
          <p:cNvSpPr txBox="1"/>
          <p:nvPr/>
        </p:nvSpPr>
        <p:spPr>
          <a:xfrm>
            <a:off x="496800" y="7308325"/>
            <a:ext cx="4160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100">
                <a:solidFill>
                  <a:srgbClr val="FFFFFF"/>
                </a:solidFill>
              </a:rPr>
              <a:t>Project Scope.</a:t>
            </a:r>
            <a:endParaRPr b="1" sz="2300"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5967250" y="920674"/>
            <a:ext cx="5182735" cy="4281309"/>
            <a:chOff x="0" y="-47625"/>
            <a:chExt cx="918941" cy="725154"/>
          </a:xfrm>
        </p:grpSpPr>
        <p:sp>
          <p:nvSpPr>
            <p:cNvPr id="133" name="Google Shape;133;p18"/>
            <p:cNvSpPr/>
            <p:nvPr/>
          </p:nvSpPr>
          <p:spPr>
            <a:xfrm>
              <a:off x="0" y="0"/>
              <a:ext cx="918941" cy="677529"/>
            </a:xfrm>
            <a:custGeom>
              <a:rect b="b" l="l" r="r" t="t"/>
              <a:pathLst>
                <a:path extrusionOk="0" h="677529" w="918941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8"/>
          <p:cNvSpPr txBox="1"/>
          <p:nvPr/>
        </p:nvSpPr>
        <p:spPr>
          <a:xfrm>
            <a:off x="6325862" y="2106925"/>
            <a:ext cx="44655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Understand Spatial distribution of violent crime in California.</a:t>
            </a:r>
            <a:endParaRPr b="1" sz="1800"/>
          </a:p>
        </p:txBody>
      </p:sp>
      <p:sp>
        <p:nvSpPr>
          <p:cNvPr id="136" name="Google Shape;136;p18"/>
          <p:cNvSpPr txBox="1"/>
          <p:nvPr/>
        </p:nvSpPr>
        <p:spPr>
          <a:xfrm>
            <a:off x="6353435" y="1352725"/>
            <a:ext cx="684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325850" y="3813025"/>
            <a:ext cx="44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Choropleth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Map and  Marker Cluster Map for counties, and Heatmap for Cities. Analyzing, both total crimes and by crime-type.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2076538" y="920674"/>
            <a:ext cx="5182735" cy="4281309"/>
            <a:chOff x="0" y="-47625"/>
            <a:chExt cx="918941" cy="725154"/>
          </a:xfrm>
        </p:grpSpPr>
        <p:sp>
          <p:nvSpPr>
            <p:cNvPr id="139" name="Google Shape;139;p18"/>
            <p:cNvSpPr/>
            <p:nvPr/>
          </p:nvSpPr>
          <p:spPr>
            <a:xfrm>
              <a:off x="0" y="0"/>
              <a:ext cx="918941" cy="677529"/>
            </a:xfrm>
            <a:custGeom>
              <a:rect b="b" l="l" r="r" t="t"/>
              <a:pathLst>
                <a:path extrusionOk="0" h="677529" w="918941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0" y="-47625"/>
              <a:ext cx="918900" cy="7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18"/>
          <p:cNvSpPr txBox="1"/>
          <p:nvPr/>
        </p:nvSpPr>
        <p:spPr>
          <a:xfrm>
            <a:off x="12435162" y="2376325"/>
            <a:ext cx="446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Identify crime-type correlations</a:t>
            </a:r>
            <a:r>
              <a:rPr b="1" lang="en-US" sz="2500">
                <a:solidFill>
                  <a:srgbClr val="FFFFFF"/>
                </a:solidFill>
              </a:rPr>
              <a:t>.</a:t>
            </a:r>
            <a:endParaRPr b="1" sz="1800"/>
          </a:p>
        </p:txBody>
      </p:sp>
      <p:sp>
        <p:nvSpPr>
          <p:cNvPr id="142" name="Google Shape;142;p18"/>
          <p:cNvSpPr txBox="1"/>
          <p:nvPr/>
        </p:nvSpPr>
        <p:spPr>
          <a:xfrm>
            <a:off x="12462723" y="1352725"/>
            <a:ext cx="684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4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2435150" y="3659650"/>
            <a:ext cx="44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a pairplot showing scatterplot of crimes. Analyze all crime correlations visually and textually.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18"/>
          <p:cNvGrpSpPr/>
          <p:nvPr/>
        </p:nvGrpSpPr>
        <p:grpSpPr>
          <a:xfrm>
            <a:off x="12076525" y="5381474"/>
            <a:ext cx="5182735" cy="4281309"/>
            <a:chOff x="0" y="-47625"/>
            <a:chExt cx="918941" cy="725154"/>
          </a:xfrm>
        </p:grpSpPr>
        <p:sp>
          <p:nvSpPr>
            <p:cNvPr id="145" name="Google Shape;145;p18"/>
            <p:cNvSpPr/>
            <p:nvPr/>
          </p:nvSpPr>
          <p:spPr>
            <a:xfrm>
              <a:off x="0" y="0"/>
              <a:ext cx="918941" cy="677529"/>
            </a:xfrm>
            <a:custGeom>
              <a:rect b="b" l="l" r="r" t="t"/>
              <a:pathLst>
                <a:path extrusionOk="0" h="677529" w="918941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 txBox="1"/>
            <p:nvPr/>
          </p:nvSpPr>
          <p:spPr>
            <a:xfrm>
              <a:off x="0" y="-47625"/>
              <a:ext cx="918900" cy="7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8"/>
          <p:cNvSpPr txBox="1"/>
          <p:nvPr/>
        </p:nvSpPr>
        <p:spPr>
          <a:xfrm>
            <a:off x="12435150" y="6608525"/>
            <a:ext cx="44655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Visualize Changes in Crime-Type Over Time by County</a:t>
            </a:r>
            <a:endParaRPr b="1" sz="1800"/>
          </a:p>
        </p:txBody>
      </p:sp>
      <p:sp>
        <p:nvSpPr>
          <p:cNvPr id="148" name="Google Shape;148;p18"/>
          <p:cNvSpPr txBox="1"/>
          <p:nvPr/>
        </p:nvSpPr>
        <p:spPr>
          <a:xfrm>
            <a:off x="12462710" y="5813525"/>
            <a:ext cx="684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US" sz="4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12435138" y="8272850"/>
            <a:ext cx="44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Time-series visualizations with scrubbing. Choose a county view changes of crimes over time.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-16400245" y="-8263700"/>
            <a:ext cx="32800490" cy="26814401"/>
          </a:xfrm>
          <a:custGeom>
            <a:rect b="b" l="l" r="r" t="t"/>
            <a:pathLst>
              <a:path extrusionOk="0" h="26814401" w="32800490">
                <a:moveTo>
                  <a:pt x="0" y="0"/>
                </a:moveTo>
                <a:lnTo>
                  <a:pt x="32800490" y="0"/>
                </a:lnTo>
                <a:lnTo>
                  <a:pt x="32800490" y="26814400"/>
                </a:lnTo>
                <a:lnTo>
                  <a:pt x="0" y="2681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9"/>
          <p:cNvSpPr txBox="1"/>
          <p:nvPr/>
        </p:nvSpPr>
        <p:spPr>
          <a:xfrm>
            <a:off x="1028700" y="1787643"/>
            <a:ext cx="16230600" cy="6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94">
                <a:solidFill>
                  <a:srgbClr val="FFFFFF"/>
                </a:solidFill>
              </a:rPr>
              <a:t>1.</a:t>
            </a:r>
            <a:endParaRPr b="1" sz="15094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94">
                <a:solidFill>
                  <a:srgbClr val="FFFFFF"/>
                </a:solidFill>
              </a:rPr>
              <a:t>Spatial Crime Distribution.</a:t>
            </a:r>
            <a:endParaRPr b="1" sz="15094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 flipH="1">
            <a:off x="-7861220" y="-6594892"/>
            <a:ext cx="14620136" cy="11951961"/>
          </a:xfrm>
          <a:custGeom>
            <a:rect b="b" l="l" r="r" t="t"/>
            <a:pathLst>
              <a:path extrusionOk="0" h="11951961" w="14620136">
                <a:moveTo>
                  <a:pt x="14620136" y="0"/>
                </a:moveTo>
                <a:lnTo>
                  <a:pt x="0" y="0"/>
                </a:lnTo>
                <a:lnTo>
                  <a:pt x="0" y="11951961"/>
                </a:lnTo>
                <a:lnTo>
                  <a:pt x="14620136" y="11951961"/>
                </a:lnTo>
                <a:lnTo>
                  <a:pt x="1462013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1" name="Google Shape;161;p20"/>
          <p:cNvGrpSpPr/>
          <p:nvPr/>
        </p:nvGrpSpPr>
        <p:grpSpPr>
          <a:xfrm>
            <a:off x="9180625" y="1159551"/>
            <a:ext cx="8180684" cy="8638037"/>
            <a:chOff x="0" y="-47625"/>
            <a:chExt cx="865800" cy="1379107"/>
          </a:xfrm>
        </p:grpSpPr>
        <p:sp>
          <p:nvSpPr>
            <p:cNvPr id="162" name="Google Shape;162;p20"/>
            <p:cNvSpPr/>
            <p:nvPr/>
          </p:nvSpPr>
          <p:spPr>
            <a:xfrm>
              <a:off x="0" y="0"/>
              <a:ext cx="865758" cy="1331482"/>
            </a:xfrm>
            <a:custGeom>
              <a:rect b="b" l="l" r="r" t="t"/>
              <a:pathLst>
                <a:path extrusionOk="0" h="1331482" w="865758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0" y="-47625"/>
              <a:ext cx="865800" cy="13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20"/>
          <p:cNvSpPr txBox="1"/>
          <p:nvPr/>
        </p:nvSpPr>
        <p:spPr>
          <a:xfrm>
            <a:off x="970950" y="764375"/>
            <a:ext cx="6066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</a:rPr>
              <a:t>Choropleth Map</a:t>
            </a:r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970950" y="3429000"/>
            <a:ext cx="5787900" cy="57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Map uses log-scale for ease of interpretation.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We conclude that Los Angeles and bay</a:t>
            </a:r>
            <a:r>
              <a:rPr lang="en-US" sz="2100">
                <a:solidFill>
                  <a:srgbClr val="FFFFFF"/>
                </a:solidFill>
              </a:rPr>
              <a:t> </a:t>
            </a:r>
            <a:r>
              <a:rPr lang="en-US" sz="2100">
                <a:solidFill>
                  <a:srgbClr val="FFFFFF"/>
                </a:solidFill>
              </a:rPr>
              <a:t>area are most dangerous in violent crime all-time.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High violence counties negatively affect surrounding counties.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Less populated areas have less all-time violent crime.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Cleaning &amp; Wrangling </a:t>
            </a:r>
            <a:r>
              <a:rPr lang="en-US" sz="2100">
                <a:solidFill>
                  <a:srgbClr val="FFFFFF"/>
                </a:solidFill>
              </a:rPr>
              <a:t>Involved</a:t>
            </a:r>
            <a:r>
              <a:rPr lang="en-US" sz="2100">
                <a:solidFill>
                  <a:srgbClr val="FFFFFF"/>
                </a:solidFill>
              </a:rPr>
              <a:t>: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Table filtered by important columns. Pivoted to wide format, aggregated all years by county, then plotted. 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388" y="1839375"/>
            <a:ext cx="7449151" cy="7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 flipH="1">
            <a:off x="7132455" y="-3133204"/>
            <a:ext cx="14620136" cy="11951961"/>
          </a:xfrm>
          <a:custGeom>
            <a:rect b="b" l="l" r="r" t="t"/>
            <a:pathLst>
              <a:path extrusionOk="0" h="11951961" w="14620136">
                <a:moveTo>
                  <a:pt x="14620136" y="0"/>
                </a:moveTo>
                <a:lnTo>
                  <a:pt x="0" y="0"/>
                </a:lnTo>
                <a:lnTo>
                  <a:pt x="0" y="11951961"/>
                </a:lnTo>
                <a:lnTo>
                  <a:pt x="14620136" y="11951961"/>
                </a:lnTo>
                <a:lnTo>
                  <a:pt x="1462013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2" name="Google Shape;172;p21"/>
          <p:cNvGrpSpPr/>
          <p:nvPr/>
        </p:nvGrpSpPr>
        <p:grpSpPr>
          <a:xfrm>
            <a:off x="9180625" y="1159551"/>
            <a:ext cx="8180684" cy="8638037"/>
            <a:chOff x="0" y="-47625"/>
            <a:chExt cx="865800" cy="1379107"/>
          </a:xfrm>
        </p:grpSpPr>
        <p:sp>
          <p:nvSpPr>
            <p:cNvPr id="173" name="Google Shape;173;p21"/>
            <p:cNvSpPr/>
            <p:nvPr/>
          </p:nvSpPr>
          <p:spPr>
            <a:xfrm>
              <a:off x="0" y="0"/>
              <a:ext cx="865758" cy="1331482"/>
            </a:xfrm>
            <a:custGeom>
              <a:rect b="b" l="l" r="r" t="t"/>
              <a:pathLst>
                <a:path extrusionOk="0" h="1331482" w="865758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 txBox="1"/>
            <p:nvPr/>
          </p:nvSpPr>
          <p:spPr>
            <a:xfrm>
              <a:off x="0" y="-47625"/>
              <a:ext cx="865800" cy="13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21"/>
          <p:cNvSpPr txBox="1"/>
          <p:nvPr/>
        </p:nvSpPr>
        <p:spPr>
          <a:xfrm>
            <a:off x="970950" y="764375"/>
            <a:ext cx="6066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970950" y="2492900"/>
            <a:ext cx="6752100" cy="6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The heat map shows only aggravated assaults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This map reinforces the </a:t>
            </a:r>
            <a:r>
              <a:rPr lang="en-US" sz="2100">
                <a:solidFill>
                  <a:srgbClr val="FFFFFF"/>
                </a:solidFill>
              </a:rPr>
              <a:t>choropleth</a:t>
            </a:r>
            <a:r>
              <a:rPr lang="en-US" sz="2100">
                <a:solidFill>
                  <a:srgbClr val="FFFFFF"/>
                </a:solidFill>
              </a:rPr>
              <a:t> map but is more specific in the exact cities/locations influencing the county violent crimes count.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Geographical barriers like mountains can split crime spots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 sz="2100">
                <a:solidFill>
                  <a:srgbClr val="FFFFFF"/>
                </a:solidFill>
              </a:rPr>
              <a:t>A considerable amount of the aggravated assaults are on or by the coast, signifying events that may be </a:t>
            </a:r>
            <a:r>
              <a:rPr lang="en-US" sz="2100">
                <a:solidFill>
                  <a:srgbClr val="FFFFFF"/>
                </a:solidFill>
              </a:rPr>
              <a:t>inducing these crimes</a:t>
            </a:r>
            <a:r>
              <a:rPr lang="en-US" sz="2100">
                <a:solidFill>
                  <a:srgbClr val="FFFFFF"/>
                </a:solidFill>
              </a:rPr>
              <a:t>.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Cleaning &amp; Wrangling Involved:</a:t>
            </a:r>
            <a:endParaRPr sz="2100">
              <a:solidFill>
                <a:srgbClr val="FFFFFF"/>
              </a:solidFill>
            </a:endParaRPr>
          </a:p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Follows same process as </a:t>
            </a:r>
            <a:r>
              <a:rPr lang="en-US" sz="2100">
                <a:solidFill>
                  <a:srgbClr val="FFFFFF"/>
                </a:solidFill>
              </a:rPr>
              <a:t>choropleth</a:t>
            </a:r>
            <a:r>
              <a:rPr lang="en-US" sz="2100">
                <a:solidFill>
                  <a:srgbClr val="FFFFFF"/>
                </a:solidFill>
              </a:rPr>
              <a:t>, except it aggregates by city. City text had to be cleaned by replacing and stripping, etc.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177" name="Google Shape;177;p21" title="Screen Shot 2025-04-24 at 22.47.0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75" y="1687364"/>
            <a:ext cx="6752201" cy="77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970950" y="764375"/>
            <a:ext cx="606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</a:rPr>
              <a:t>Heat </a:t>
            </a:r>
            <a:r>
              <a:rPr lang="en-US" sz="7200">
                <a:solidFill>
                  <a:srgbClr val="FFFFFF"/>
                </a:solidFill>
              </a:rPr>
              <a:t>Map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